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76" r:id="rId11"/>
    <p:sldId id="275" r:id="rId12"/>
    <p:sldId id="265" r:id="rId13"/>
    <p:sldId id="266" r:id="rId14"/>
    <p:sldId id="267" r:id="rId15"/>
    <p:sldId id="264" r:id="rId16"/>
    <p:sldId id="269" r:id="rId17"/>
    <p:sldId id="277" r:id="rId18"/>
    <p:sldId id="270" r:id="rId19"/>
    <p:sldId id="278" r:id="rId20"/>
    <p:sldId id="280" r:id="rId21"/>
    <p:sldId id="272" r:id="rId22"/>
    <p:sldId id="279" r:id="rId23"/>
    <p:sldId id="281" r:id="rId24"/>
    <p:sldId id="271" r:id="rId25"/>
    <p:sldId id="268" r:id="rId26"/>
    <p:sldId id="282" r:id="rId27"/>
    <p:sldId id="273" r:id="rId28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6197"/>
  </p:normalViewPr>
  <p:slideViewPr>
    <p:cSldViewPr snapToGrid="0" snapToObjects="1">
      <p:cViewPr varScale="1">
        <p:scale>
          <a:sx n="93" d="100"/>
          <a:sy n="93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00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6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7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0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E686C-306C-4E46-BFBA-54429EB83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018" y="3421133"/>
            <a:ext cx="8115041" cy="184451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VN" sz="4400" dirty="0">
                <a:solidFill>
                  <a:srgbClr val="C00000"/>
                </a:solidFill>
                <a:latin typeface="Helvetica" pitchFamily="2" charset="0"/>
              </a:rPr>
              <a:t>Ca Lâm Sàng</a:t>
            </a:r>
            <a:br>
              <a:rPr lang="en-VN" sz="4400" dirty="0">
                <a:solidFill>
                  <a:srgbClr val="C00000"/>
                </a:solidFill>
              </a:rPr>
            </a:br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</a:t>
            </a:r>
            <a:r>
              <a:rPr lang="en-VN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 HUYẾT ÁP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err="1">
                <a:latin typeface="Helvetica" pitchFamily="2" charset="0"/>
              </a:rPr>
              <a:t>Đối</a:t>
            </a:r>
            <a:r>
              <a:rPr lang="en-US" sz="4000" dirty="0">
                <a:latin typeface="Helvetica" pitchFamily="2" charset="0"/>
              </a:rPr>
              <a:t> </a:t>
            </a:r>
            <a:r>
              <a:rPr lang="en-US" sz="4000" dirty="0" err="1">
                <a:latin typeface="Helvetica" pitchFamily="2" charset="0"/>
              </a:rPr>
              <a:t>tượng</a:t>
            </a:r>
            <a:r>
              <a:rPr lang="en-US" sz="4000" dirty="0">
                <a:latin typeface="Helvetica" pitchFamily="2" charset="0"/>
              </a:rPr>
              <a:t> : Y 6</a:t>
            </a:r>
            <a:br>
              <a:rPr lang="en-US" sz="4000" dirty="0">
                <a:latin typeface="Helvetica" pitchFamily="2" charset="0"/>
              </a:rPr>
            </a:br>
            <a:endParaRPr lang="en-VN" sz="4000" dirty="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98DA4-6038-1749-9DB1-FE7508F2E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740" y="254218"/>
            <a:ext cx="11034695" cy="1481396"/>
          </a:xfrm>
        </p:spPr>
        <p:txBody>
          <a:bodyPr>
            <a:normAutofit/>
          </a:bodyPr>
          <a:lstStyle/>
          <a:p>
            <a:pPr algn="ctr"/>
            <a:r>
              <a:rPr lang="en-VN" dirty="0">
                <a:solidFill>
                  <a:srgbClr val="C00000"/>
                </a:solidFill>
                <a:latin typeface="Helvetica" pitchFamily="2" charset="0"/>
              </a:rPr>
              <a:t>BỘ MÔN NỘI ĐẠI HỌC Y DƯỢC TPHCM</a:t>
            </a:r>
          </a:p>
        </p:txBody>
      </p:sp>
      <p:sp>
        <p:nvSpPr>
          <p:cNvPr id="68" name="Rectangle 62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81337-5321-4840-9C78-9B99759AD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42472" r="8870" b="2722"/>
          <a:stretch/>
        </p:blipFill>
        <p:spPr>
          <a:xfrm>
            <a:off x="8326521" y="1204075"/>
            <a:ext cx="4203796" cy="39160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A72188-55CF-402F-B271-80890F674CF8}"/>
              </a:ext>
            </a:extLst>
          </p:cNvPr>
          <p:cNvSpPr txBox="1">
            <a:spLocks/>
          </p:cNvSpPr>
          <p:nvPr/>
        </p:nvSpPr>
        <p:spPr>
          <a:xfrm>
            <a:off x="428453" y="5129656"/>
            <a:ext cx="10168128" cy="705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" pitchFamily="2" charset="0"/>
              </a:rPr>
              <a:t>NGƯỜI SOẠN : GV TRẦN HÒA – GV NGUYỄN THỊ THANH VÂN </a:t>
            </a:r>
            <a:endParaRPr lang="en-V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88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77E09-37AD-4390-A074-269E1968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C6E48-B28A-5B44-957B-E5E0C16E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82" y="418085"/>
            <a:ext cx="4716294" cy="960120"/>
          </a:xfrm>
        </p:spPr>
        <p:txBody>
          <a:bodyPr anchor="b">
            <a:normAutofit/>
          </a:bodyPr>
          <a:lstStyle/>
          <a:p>
            <a:r>
              <a:rPr lang="en-US" sz="2200" dirty="0">
                <a:solidFill>
                  <a:srgbClr val="FFC000"/>
                </a:solidFill>
                <a:latin typeface="Helvetica" pitchFamily="2" charset="0"/>
              </a:rPr>
              <a:t>CÁC VẤN ĐỀ LÂM SÀNG CẦN GIẢI QUYẾT Ở BỆNH NHÂN NÀY </a:t>
            </a:r>
            <a:endParaRPr lang="en-VN" sz="2200" dirty="0">
              <a:solidFill>
                <a:srgbClr val="FFC000"/>
              </a:solidFill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254-0027-9749-BA8D-025B2BE6A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38494"/>
            <a:ext cx="5951591" cy="34759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1. CÓ TĂNG HUYẾT ÁP HAY KHÔNG ?</a:t>
            </a:r>
          </a:p>
          <a:p>
            <a:pPr>
              <a:lnSpc>
                <a:spcPct val="1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2. NGUYÊN NHÂN THA </a:t>
            </a:r>
          </a:p>
          <a:p>
            <a:pPr>
              <a:lnSpc>
                <a:spcPct val="1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3. PHÂN ĐỘ - PHÂN LOẠI THA </a:t>
            </a:r>
          </a:p>
          <a:p>
            <a:pPr>
              <a:lnSpc>
                <a:spcPct val="1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4. TỔN THƯƠNG CƠ QUAN ĐÍCH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       BIẾN CHỨNG CỦA THA </a:t>
            </a:r>
          </a:p>
          <a:p>
            <a:pPr>
              <a:lnSpc>
                <a:spcPct val="1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5. PHÂN TẦNG NGUY CƠ </a:t>
            </a:r>
          </a:p>
          <a:p>
            <a:pPr>
              <a:lnSpc>
                <a:spcPct val="1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6. CÁC RỐI LOẠN KHÁC ĐI KÈM (NẾU CÓ)</a:t>
            </a:r>
          </a:p>
        </p:txBody>
      </p:sp>
    </p:spTree>
    <p:extLst>
      <p:ext uri="{BB962C8B-B14F-4D97-AF65-F5344CB8AC3E}">
        <p14:creationId xmlns:p14="http://schemas.microsoft.com/office/powerpoint/2010/main" val="177484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77E09-37AD-4390-A074-269E1968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"/>
          <a:stretch/>
        </p:blipFill>
        <p:spPr>
          <a:xfrm>
            <a:off x="6515674" y="1454685"/>
            <a:ext cx="5495257" cy="4346996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C6E48-B28A-5B44-957B-E5E0C16E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53" y="1199198"/>
            <a:ext cx="4561124" cy="707482"/>
          </a:xfrm>
        </p:spPr>
        <p:txBody>
          <a:bodyPr anchor="b">
            <a:normAutofit/>
          </a:bodyPr>
          <a:lstStyle/>
          <a:p>
            <a:r>
              <a:rPr lang="en-VN" sz="2800" dirty="0">
                <a:latin typeface="Helvetica" pitchFamily="2" charset="0"/>
              </a:rPr>
              <a:t>CÂU HỎI ÔN TẬP Y3-Y4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254-0027-9749-BA8D-025B2BE6A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66" y="2528285"/>
            <a:ext cx="5974566" cy="4094759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</a:p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Chẩn đoán sơ bộ, chẩn đoán phân biệt</a:t>
            </a:r>
          </a:p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Đề nghị cận lâm sàng </a:t>
            </a:r>
          </a:p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Bệnh nhân có chỉ định tầm soát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nguyên nhân THA không?</a:t>
            </a:r>
          </a:p>
        </p:txBody>
      </p:sp>
    </p:spTree>
    <p:extLst>
      <p:ext uri="{BB962C8B-B14F-4D97-AF65-F5344CB8AC3E}">
        <p14:creationId xmlns:p14="http://schemas.microsoft.com/office/powerpoint/2010/main" val="87211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A451D-CFB7-5E4B-88D0-078B9679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97" y="283464"/>
            <a:ext cx="10506456" cy="598863"/>
          </a:xfrm>
        </p:spPr>
        <p:txBody>
          <a:bodyPr anchor="b">
            <a:normAutofit/>
          </a:bodyPr>
          <a:lstStyle/>
          <a:p>
            <a:pPr algn="ctr"/>
            <a:r>
              <a:rPr lang="en-VN" sz="3600" dirty="0">
                <a:latin typeface="Arial" panose="020B0604020202020204" pitchFamily="34" charset="0"/>
                <a:cs typeface="Arial" panose="020B0604020202020204" pitchFamily="34" charset="0"/>
              </a:rPr>
              <a:t>CẬN LÂM SÀNG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CỦA BỆNH NHÂN </a:t>
            </a:r>
            <a:endParaRPr 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800FC34E-0CA3-CC43-83F1-C632F8C6D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060366"/>
              </p:ext>
            </p:extLst>
          </p:nvPr>
        </p:nvGraphicFramePr>
        <p:xfrm>
          <a:off x="450109" y="936824"/>
          <a:ext cx="10875938" cy="3565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169">
                  <a:extLst>
                    <a:ext uri="{9D8B030D-6E8A-4147-A177-3AD203B41FA5}">
                      <a16:colId xmlns:a16="http://schemas.microsoft.com/office/drawing/2014/main" val="984259237"/>
                    </a:ext>
                  </a:extLst>
                </a:gridCol>
                <a:gridCol w="1614447">
                  <a:extLst>
                    <a:ext uri="{9D8B030D-6E8A-4147-A177-3AD203B41FA5}">
                      <a16:colId xmlns:a16="http://schemas.microsoft.com/office/drawing/2014/main" val="2035317832"/>
                    </a:ext>
                  </a:extLst>
                </a:gridCol>
                <a:gridCol w="3263914">
                  <a:extLst>
                    <a:ext uri="{9D8B030D-6E8A-4147-A177-3AD203B41FA5}">
                      <a16:colId xmlns:a16="http://schemas.microsoft.com/office/drawing/2014/main" val="408467226"/>
                    </a:ext>
                  </a:extLst>
                </a:gridCol>
                <a:gridCol w="3351408">
                  <a:extLst>
                    <a:ext uri="{9D8B030D-6E8A-4147-A177-3AD203B41FA5}">
                      <a16:colId xmlns:a16="http://schemas.microsoft.com/office/drawing/2014/main" val="1962192022"/>
                    </a:ext>
                  </a:extLst>
                </a:gridCol>
              </a:tblGrid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 THỨC MÁU </a:t>
                      </a:r>
                      <a:endParaRPr lang="en-VN" sz="19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2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endParaRPr lang="en-VN" sz="19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2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VN" sz="19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số bình thường</a:t>
                      </a:r>
                      <a:endParaRPr lang="en-VN" sz="19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1921157457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RBC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vi-V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,08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3.8-5.5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3422041855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HGB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g/L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120-17</a:t>
                      </a:r>
                      <a:r>
                        <a:rPr lang="vi-V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4146566776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MCV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90,4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78-100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2471898067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MCH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vi-V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6,7-30,7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2649597417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MCHC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342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315-355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1713074829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WBC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6,97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673735" algn="ctr"/>
                          <a:tab pos="1347470" algn="r"/>
                        </a:tabLs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.             G/L	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4-10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198699800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%NEU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55,5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45-75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2318236458"/>
                  </a:ext>
                </a:extLst>
              </a:tr>
              <a:tr h="39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PLT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309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G/L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150-450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903" marR="113903" marT="0" marB="0"/>
                </a:tc>
                <a:extLst>
                  <a:ext uri="{0D108BD9-81ED-4DB2-BD59-A6C34878D82A}">
                    <a16:rowId xmlns:a16="http://schemas.microsoft.com/office/drawing/2014/main" val="696535135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A48C092-540A-43B2-B63E-78CB29544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7637163"/>
              </p:ext>
            </p:extLst>
          </p:nvPr>
        </p:nvGraphicFramePr>
        <p:xfrm>
          <a:off x="450109" y="4697772"/>
          <a:ext cx="10875938" cy="198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879">
                  <a:extLst>
                    <a:ext uri="{9D8B030D-6E8A-4147-A177-3AD203B41FA5}">
                      <a16:colId xmlns:a16="http://schemas.microsoft.com/office/drawing/2014/main" val="2501197237"/>
                    </a:ext>
                  </a:extLst>
                </a:gridCol>
                <a:gridCol w="1589861">
                  <a:extLst>
                    <a:ext uri="{9D8B030D-6E8A-4147-A177-3AD203B41FA5}">
                      <a16:colId xmlns:a16="http://schemas.microsoft.com/office/drawing/2014/main" val="1140778423"/>
                    </a:ext>
                  </a:extLst>
                </a:gridCol>
                <a:gridCol w="3248647">
                  <a:extLst>
                    <a:ext uri="{9D8B030D-6E8A-4147-A177-3AD203B41FA5}">
                      <a16:colId xmlns:a16="http://schemas.microsoft.com/office/drawing/2014/main" val="1998627624"/>
                    </a:ext>
                  </a:extLst>
                </a:gridCol>
                <a:gridCol w="3367551">
                  <a:extLst>
                    <a:ext uri="{9D8B030D-6E8A-4147-A177-3AD203B41FA5}">
                      <a16:colId xmlns:a16="http://schemas.microsoft.com/office/drawing/2014/main" val="2395362343"/>
                    </a:ext>
                  </a:extLst>
                </a:gridCol>
              </a:tblGrid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Ion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đồ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máu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số bình thường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1587544485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Na+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4002210809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K+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vi-V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3,86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,4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,1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3768447923"/>
                  </a:ext>
                </a:extLst>
              </a:tr>
              <a:tr h="496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,16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– 2</a:t>
                      </a:r>
                      <a:r>
                        <a:rPr lang="vi-V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1079" marR="161079" marT="0" marB="0"/>
                </a:tc>
                <a:extLst>
                  <a:ext uri="{0D108BD9-81ED-4DB2-BD59-A6C34878D82A}">
                    <a16:rowId xmlns:a16="http://schemas.microsoft.com/office/drawing/2014/main" val="53111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84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87C699-C2FB-6443-B112-1D1CBC43A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044850"/>
              </p:ext>
            </p:extLst>
          </p:nvPr>
        </p:nvGraphicFramePr>
        <p:xfrm>
          <a:off x="670866" y="1827248"/>
          <a:ext cx="11129029" cy="4706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172">
                  <a:extLst>
                    <a:ext uri="{9D8B030D-6E8A-4147-A177-3AD203B41FA5}">
                      <a16:colId xmlns:a16="http://schemas.microsoft.com/office/drawing/2014/main" val="2180175696"/>
                    </a:ext>
                  </a:extLst>
                </a:gridCol>
                <a:gridCol w="2052546">
                  <a:extLst>
                    <a:ext uri="{9D8B030D-6E8A-4147-A177-3AD203B41FA5}">
                      <a16:colId xmlns:a16="http://schemas.microsoft.com/office/drawing/2014/main" val="320143871"/>
                    </a:ext>
                  </a:extLst>
                </a:gridCol>
                <a:gridCol w="2711671">
                  <a:extLst>
                    <a:ext uri="{9D8B030D-6E8A-4147-A177-3AD203B41FA5}">
                      <a16:colId xmlns:a16="http://schemas.microsoft.com/office/drawing/2014/main" val="3781693380"/>
                    </a:ext>
                  </a:extLst>
                </a:gridCol>
                <a:gridCol w="3961640">
                  <a:extLst>
                    <a:ext uri="{9D8B030D-6E8A-4147-A177-3AD203B41FA5}">
                      <a16:colId xmlns:a16="http://schemas.microsoft.com/office/drawing/2014/main" val="805257452"/>
                    </a:ext>
                  </a:extLst>
                </a:gridCol>
              </a:tblGrid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xét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thường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84925569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Đường huyết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3,9-6,4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16395980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HbA1 C 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6 %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001092066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Creatinin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mg/dL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0,72-1,18, Nữ 0,55-1,02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604965684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eGFR(CKD-EPI)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mL/min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/1,73 m</a:t>
                      </a:r>
                      <a:r>
                        <a:rPr lang="vi-VN" sz="18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itchFamily="2" charset="2"/>
                        </a:rPr>
                        <a:t>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81729897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 uric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mg/dL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Nam: 3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– 7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Nữ: 2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– 6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extLst>
                  <a:ext uri="{0D108BD9-81ED-4DB2-BD59-A6C34878D82A}">
                    <a16:rowId xmlns:a16="http://schemas.microsoft.com/office/drawing/2014/main" val="3654431141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TSH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1,37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mIU/L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0,35-4,94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 anchor="ctr"/>
                </a:tc>
                <a:extLst>
                  <a:ext uri="{0D108BD9-81ED-4DB2-BD59-A6C34878D82A}">
                    <a16:rowId xmlns:a16="http://schemas.microsoft.com/office/drawing/2014/main" val="138230214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Cholesterol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TP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4,01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3,9-5,2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854896581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HDL cholesterol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1,65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764464923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LDL cholesterol 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2,09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mmol/L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3,4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467615975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Triglyceride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mg/dl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0,46-1,88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1822511908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ALT(SGPT)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&lt;40, Nữ &lt;31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3552999092"/>
                  </a:ext>
                </a:extLst>
              </a:tr>
              <a:tr h="362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AST(SGOT)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U/L</a:t>
                      </a:r>
                      <a:endParaRPr lang="en-VN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&lt;41, Nữ &lt;31</a:t>
                      </a:r>
                      <a:endParaRPr lang="en-VN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9089" marR="79089" marT="0" marB="0"/>
                </a:tc>
                <a:extLst>
                  <a:ext uri="{0D108BD9-81ED-4DB2-BD59-A6C34878D82A}">
                    <a16:rowId xmlns:a16="http://schemas.microsoft.com/office/drawing/2014/main" val="51942729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A534E4A-3F8F-44A5-80BD-0FDFB37DB45B}"/>
              </a:ext>
            </a:extLst>
          </p:cNvPr>
          <p:cNvSpPr txBox="1">
            <a:spLocks/>
          </p:cNvSpPr>
          <p:nvPr/>
        </p:nvSpPr>
        <p:spPr>
          <a:xfrm>
            <a:off x="1070997" y="391204"/>
            <a:ext cx="10506456" cy="598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VN" sz="3600" dirty="0">
                <a:latin typeface="Arial" panose="020B0604020202020204" pitchFamily="34" charset="0"/>
                <a:cs typeface="Arial" panose="020B0604020202020204" pitchFamily="34" charset="0"/>
              </a:rPr>
              <a:t>CẬN LÂM SÀNG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CỦA BỆNH NHÂN </a:t>
            </a:r>
            <a:endParaRPr 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7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A68E6-FA90-DA45-916B-66B09071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727293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B5A0E9-EDF7-4BCC-8A2F-EC0F6536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3186AAAB-0FD6-4E79-9B29-A99034F32D4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2" y="1239357"/>
            <a:ext cx="11524167" cy="52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E351-15F7-E043-A08E-D4B0FB2E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67" y="139012"/>
            <a:ext cx="4229537" cy="98069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51BBEC-A29E-48C1-8644-6C6515882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217364"/>
            <a:ext cx="6684267" cy="3570600"/>
          </a:xfrm>
        </p:spPr>
        <p:txBody>
          <a:bodyPr anchor="ctr">
            <a:normAutofit/>
          </a:bodyPr>
          <a:lstStyle/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đồng tâm thất trái LVMI 143 g/m</a:t>
            </a:r>
            <a:r>
              <a:rPr lang="vi-VN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động nhẹ thành dưới, thành bên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Hở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van ba lá nhẹ VC &lt;3 mm, PAPS=19 mmHg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năng tâm thu thất trái bảo tồn EF (Biplane)= 51%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TAPSE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23 mm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C7B25-4915-435F-9F7D-2E20DA24CDBA}"/>
              </a:ext>
            </a:extLst>
          </p:cNvPr>
          <p:cNvSpPr txBox="1"/>
          <p:nvPr/>
        </p:nvSpPr>
        <p:spPr>
          <a:xfrm>
            <a:off x="7629581" y="424906"/>
            <a:ext cx="421843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vi-VN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 </a:t>
            </a:r>
            <a:r>
              <a:rPr lang="en-US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chưa phát hiện bất thường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DADEC-AAA6-481F-92E4-FD04474602B6}"/>
              </a:ext>
            </a:extLst>
          </p:cNvPr>
          <p:cNvSpPr/>
          <p:nvPr/>
        </p:nvSpPr>
        <p:spPr>
          <a:xfrm>
            <a:off x="937709" y="5222817"/>
            <a:ext cx="1046953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ở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214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10F10-7702-498C-A39A-46160D030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8" r="1" b="6247"/>
          <a:stretch/>
        </p:blipFill>
        <p:spPr>
          <a:xfrm>
            <a:off x="3522468" y="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5AB66-1D18-5544-BB4E-A21645FB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473" y="154415"/>
            <a:ext cx="8573402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27B68-6637-F448-B7A5-D397F84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4" y="2305536"/>
            <a:ext cx="5226143" cy="3207258"/>
          </a:xfrm>
        </p:spPr>
        <p:txBody>
          <a:bodyPr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VN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CLS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VN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hẩn đoán xác định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940407-825B-4CD2-A309-56BA43785910}"/>
              </a:ext>
            </a:extLst>
          </p:cNvPr>
          <p:cNvSpPr txBox="1">
            <a:spLocks/>
          </p:cNvSpPr>
          <p:nvPr/>
        </p:nvSpPr>
        <p:spPr>
          <a:xfrm>
            <a:off x="5265841" y="601696"/>
            <a:ext cx="6048701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50" name="Picture 2" descr="Avatar&amp;#39;s Got Clinicians Covered with Treatment Plan Information Umbrella -  Sound">
            <a:extLst>
              <a:ext uri="{FF2B5EF4-FFF2-40B4-BE49-F238E27FC236}">
                <a16:creationId xmlns:a16="http://schemas.microsoft.com/office/drawing/2014/main" id="{E5983B90-C39C-48E6-A900-829925E6A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4"/>
          <a:stretch/>
        </p:blipFill>
        <p:spPr bwMode="auto">
          <a:xfrm>
            <a:off x="409574" y="268916"/>
            <a:ext cx="4033647" cy="497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6CB0E-F54D-4F4A-BBA3-7ADB09410B75}"/>
              </a:ext>
            </a:extLst>
          </p:cNvPr>
          <p:cNvSpPr txBox="1"/>
          <p:nvPr/>
        </p:nvSpPr>
        <p:spPr>
          <a:xfrm>
            <a:off x="5045282" y="2252870"/>
            <a:ext cx="6737144" cy="3619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lvl="0">
              <a:spcAft>
                <a:spcPts val="600"/>
              </a:spcAf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14300" lvl="0">
              <a:spcAft>
                <a:spcPts val="600"/>
              </a:spcAft>
            </a:pP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Aft>
                <a:spcPts val="600"/>
              </a:spcAf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14300" lvl="0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hiến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endParaRPr lang="en-US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endParaRPr lang="en-US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endParaRPr lang="en-US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>
              <a:spcAft>
                <a:spcPts val="600"/>
              </a:spcAft>
            </a:pP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97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88C69-53AE-4745-9E13-EDA4CA0F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990" y="137891"/>
            <a:ext cx="9814866" cy="680015"/>
          </a:xfrm>
        </p:spPr>
        <p:txBody>
          <a:bodyPr>
            <a:normAutofit/>
          </a:bodyPr>
          <a:lstStyle/>
          <a:p>
            <a:r>
              <a:rPr lang="en-VN" sz="2800" dirty="0">
                <a:latin typeface="Helvetica" pitchFamily="2" charset="0"/>
              </a:rPr>
              <a:t>PHÂN TẦNG NGUY CƠ</a:t>
            </a:r>
            <a:r>
              <a:rPr lang="en-US" sz="2800" dirty="0">
                <a:latin typeface="Helvetica" pitchFamily="2" charset="0"/>
              </a:rPr>
              <a:t> Ở BN TĂNG HUYẾT ÁP</a:t>
            </a:r>
            <a:endParaRPr lang="en-VN" sz="2800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1F39791-B4A7-EC4D-A675-6CAC38F35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" t="12866" r="1039" b="1698"/>
          <a:stretch/>
        </p:blipFill>
        <p:spPr>
          <a:xfrm>
            <a:off x="1298846" y="817906"/>
            <a:ext cx="9780887" cy="47098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2537F-B893-4511-A471-A007D654B03A}"/>
              </a:ext>
            </a:extLst>
          </p:cNvPr>
          <p:cNvSpPr/>
          <p:nvPr/>
        </p:nvSpPr>
        <p:spPr>
          <a:xfrm>
            <a:off x="2291952" y="5652490"/>
            <a:ext cx="71545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 CÁC EM, </a:t>
            </a:r>
          </a:p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BN NÀY THUỘC NHÓM NGUY CƠ NÀO ?</a:t>
            </a:r>
          </a:p>
        </p:txBody>
      </p:sp>
    </p:spTree>
    <p:extLst>
      <p:ext uri="{BB962C8B-B14F-4D97-AF65-F5344CB8AC3E}">
        <p14:creationId xmlns:p14="http://schemas.microsoft.com/office/powerpoint/2010/main" val="317998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AB9D-8D82-4188-9A2B-07AB772FD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361" y="769019"/>
            <a:ext cx="2822640" cy="113734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 CÁC EM, </a:t>
            </a:r>
          </a:p>
          <a:p>
            <a:pPr marL="0" indent="0" algn="ctr">
              <a:buNone/>
            </a:pPr>
            <a:r>
              <a:rPr lang="en-US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BN NÀY THUỘC NHÓM NGUY CƠ NÀO ?</a:t>
            </a:r>
          </a:p>
          <a:p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D2A5E4-5A48-41BD-B2E6-7409FBF8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361" y="3384383"/>
            <a:ext cx="2863150" cy="152470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2B1B77C-033C-4C4A-A73C-C130D0A4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3" y="64736"/>
            <a:ext cx="808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2C1-35C0-384F-82EC-767CDBE0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Helvetica" pitchFamily="2" charset="0"/>
              </a:rPr>
              <a:t>MỤC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E251C-9367-3F43-88A7-15B0D4E0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28" y="2316464"/>
            <a:ext cx="11277600" cy="2225072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Ôn kiến thức Y3-Y4: Chẩn đoán- phân tầng nguy cơ bệnh nhân Tăng huyết áp</a:t>
            </a:r>
            <a:endParaRPr lang="en-VN" dirty="0">
              <a:latin typeface="Helvetica" pitchFamily="2" charset="0"/>
            </a:endParaRP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Trình bày chỉ định điều trị tăng huyết áp </a:t>
            </a: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Trình bày các thay đổi lối sống trên bệnh nhân tăng huyết áp</a:t>
            </a: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Trình bày chỉ định phối hợp thuốc huyết áp</a:t>
            </a:r>
            <a:endParaRPr lang="en-VN" dirty="0">
              <a:latin typeface="Helvetica" pitchFamily="2" charset="0"/>
            </a:endParaRPr>
          </a:p>
          <a:p>
            <a:pPr lvl="0">
              <a:lnSpc>
                <a:spcPct val="150000"/>
              </a:lnSpc>
            </a:pPr>
            <a:r>
              <a:rPr lang="vi-VN" dirty="0">
                <a:latin typeface="Helvetica" pitchFamily="2" charset="0"/>
              </a:rPr>
              <a:t>Áp dụng chọn lựa thuốc khởi đầu điều trị Tăng huyết áp trên bệnh nhân cụ thể</a:t>
            </a:r>
            <a:endParaRPr lang="en-VN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en-VN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B25E-C3D4-46B9-9CE4-0E63E82E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C6F9-D89D-4EBA-AD97-4D0113DF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213E758-197D-445E-B5C9-230C69FE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78" y="945664"/>
            <a:ext cx="7444925" cy="55153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5D166EA-07F4-4BE5-90BF-86E1D44309C4}"/>
              </a:ext>
            </a:extLst>
          </p:cNvPr>
          <p:cNvSpPr txBox="1">
            <a:spLocks/>
          </p:cNvSpPr>
          <p:nvPr/>
        </p:nvSpPr>
        <p:spPr>
          <a:xfrm>
            <a:off x="908304" y="151616"/>
            <a:ext cx="10515600" cy="79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VN" sz="3600">
                <a:solidFill>
                  <a:srgbClr val="C00000"/>
                </a:solidFill>
                <a:latin typeface="Helvetica" pitchFamily="2" charset="0"/>
              </a:rPr>
              <a:t>ĐIỀU TRỊ KHÔNG DÙNG THUỐC</a:t>
            </a:r>
            <a:endParaRPr lang="en-VN" sz="3600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47210-04E6-3A40-8042-738D79C7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684" y="255620"/>
            <a:ext cx="10515600" cy="794048"/>
          </a:xfrm>
        </p:spPr>
        <p:txBody>
          <a:bodyPr>
            <a:normAutofit/>
          </a:bodyPr>
          <a:lstStyle/>
          <a:p>
            <a:pPr algn="ctr"/>
            <a:r>
              <a:rPr lang="en-VN" sz="3600" dirty="0">
                <a:latin typeface="Helvetica" pitchFamily="2" charset="0"/>
              </a:rPr>
              <a:t>ĐIỀU TRỊ KHÔNG DÙNG THUỐC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B58AB-A04B-BB4D-B340-1E2F6A8CF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80" y="1119365"/>
            <a:ext cx="7185728" cy="3900961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Hạn chế muối: 5-6 g/ngày.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Chế độ ăn DASH, ăn nhiều rau quả, trái cây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20-30 g ethanol/ngày với nam giới và 10-20 g ethanol/ngày với nữ giới.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BMI&lt; 25 kg/m</a:t>
            </a:r>
            <a:r>
              <a:rPr lang="vi-VN" sz="2000" baseline="30000" dirty="0">
                <a:latin typeface="Helvetica" pitchFamily="2" charset="0"/>
                <a:ea typeface="Calibri" panose="020F0502020204030204" pitchFamily="34" charset="0"/>
              </a:rPr>
              <a:t>2</a:t>
            </a: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 và vòng bụng &lt;90 cm (nam) và &lt; 80 cm (nữ).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Tập thể dục 30 phút /ngày, 5-7 ngày/tuần.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6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vi-VN" sz="2000" dirty="0">
                <a:latin typeface="Helvetica" pitchFamily="2" charset="0"/>
                <a:ea typeface="Calibri" panose="020F0502020204030204" pitchFamily="34" charset="0"/>
              </a:rPr>
              <a:t>Cai thuốc lá. </a:t>
            </a:r>
            <a:endParaRPr lang="en-VN" sz="2000" dirty="0">
              <a:effectLst/>
              <a:latin typeface="Helvetica" pitchFamily="2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AE29B-5B3B-402D-9D8B-5CA9ABC2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095" y="1049668"/>
            <a:ext cx="3979425" cy="439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3ADAB4-9429-4F00-9A00-3D54FE65A9A3}"/>
              </a:ext>
            </a:extLst>
          </p:cNvPr>
          <p:cNvSpPr/>
          <p:nvPr/>
        </p:nvSpPr>
        <p:spPr>
          <a:xfrm>
            <a:off x="193480" y="5662637"/>
            <a:ext cx="785503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69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44D-7268-406D-9E04-455B953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69" y="330139"/>
            <a:ext cx="9971190" cy="751183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TĂNG HUYẾT ÁP BẰNG THUỐC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62521-7977-4912-9D52-E5D95E143034}"/>
              </a:ext>
            </a:extLst>
          </p:cNvPr>
          <p:cNvSpPr txBox="1"/>
          <p:nvPr/>
        </p:nvSpPr>
        <p:spPr>
          <a:xfrm>
            <a:off x="534894" y="2327509"/>
            <a:ext cx="76229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lphaLcPeriod"/>
            </a:pPr>
            <a:r>
              <a:rPr lang="vi-V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 thể hoá trong chọn lựa thuốc khởi trị: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vi-V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 vào phân tầng nguy cơ, tổn thương cơ quan đích, yếu tố tim mạch và các bệnh lý – cơ địa kèm theo.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 C</a:t>
            </a:r>
            <a:r>
              <a:rPr lang="vi-V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ó thể lựa</a:t>
            </a:r>
            <a:r>
              <a:rPr lang="vi-VN" sz="2400" b="1" spc="-1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chọn một trong 5 nhóm để bắt đầu điều trị đơn trị liệu hoặc kết hợp thuốc: </a:t>
            </a:r>
            <a:endParaRPr lang="en-US" sz="2400" b="1" spc="-10" dirty="0">
              <a:solidFill>
                <a:srgbClr val="C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Thuốc lợi tiểu thiazides/thiazide-like, </a:t>
            </a:r>
            <a:endParaRPr lang="en-US" sz="2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chẹn kênh canxi, </a:t>
            </a:r>
            <a:endParaRPr lang="en-US" sz="2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ức chế men chuyển hoặc chẹn thụ thể angiotensin II</a:t>
            </a:r>
            <a:endParaRPr lang="en-US" sz="2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vi-VN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chẹn beta giao cảm</a:t>
            </a:r>
            <a:endParaRPr lang="en-US" sz="2400" i="1" dirty="0"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E6490-6497-4909-8E0A-A8D8028FC16D}"/>
              </a:ext>
            </a:extLst>
          </p:cNvPr>
          <p:cNvSpPr txBox="1"/>
          <p:nvPr/>
        </p:nvSpPr>
        <p:spPr>
          <a:xfrm>
            <a:off x="2671483" y="1477360"/>
            <a:ext cx="6096000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vi-VN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 tắc điều trị bằng thuốc</a:t>
            </a:r>
            <a:endParaRPr lang="en-US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FEEAA-77AF-4445-A695-46CEEC36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79114" y="2234845"/>
            <a:ext cx="5234636" cy="34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6FEF-243B-4BE0-B6F9-A44F9F24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F4F3-597B-4333-B120-1C12D057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3EBE50-4356-412D-95A3-28EA5363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83" y="129472"/>
            <a:ext cx="5193279" cy="65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6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784A-FDC3-4748-890B-54945C70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0" y="493445"/>
            <a:ext cx="6629400" cy="70408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CHIẾN LƯỢC PHỐI HỢP </a:t>
            </a:r>
            <a:r>
              <a:rPr lang="en-VN" sz="2800" dirty="0">
                <a:solidFill>
                  <a:srgbClr val="C00000"/>
                </a:solidFill>
                <a:latin typeface="Helvetica" pitchFamily="2" charset="0"/>
              </a:rPr>
              <a:t>ĐIỀU TRỊ THA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 BẰNG THUỐC </a:t>
            </a:r>
            <a:r>
              <a:rPr lang="en-VN" sz="2800" dirty="0">
                <a:solidFill>
                  <a:srgbClr val="C00000"/>
                </a:solidFill>
                <a:latin typeface="Helvetica" pitchFamily="2" charset="0"/>
              </a:rPr>
              <a:t>VNHA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80EE5-FD02-4028-86B0-B4AA19EB8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75"/>
          <a:stretch/>
        </p:blipFill>
        <p:spPr>
          <a:xfrm>
            <a:off x="1068043" y="1438759"/>
            <a:ext cx="9917249" cy="47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36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49916-CBAE-4A47-AA93-D8384362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1" r="1" b="745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C1E7-2304-D34D-A533-3122EE265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347" y="234315"/>
            <a:ext cx="4160446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VN" sz="2400" dirty="0">
                <a:latin typeface="Arial" panose="020B0604020202020204" pitchFamily="34" charset="0"/>
                <a:cs typeface="Arial" panose="020B0604020202020204" pitchFamily="34" charset="0"/>
              </a:rPr>
              <a:t>OA THUỐC ĐIỀU TRỊ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CỦA BN NÀY</a:t>
            </a:r>
            <a:endParaRPr lang="en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6A3B-2EF0-334C-B762-FBEE046CD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545612" cy="2187194"/>
          </a:xfrm>
        </p:spPr>
        <p:txBody>
          <a:bodyPr anchor="t">
            <a:normAutofit/>
          </a:bodyPr>
          <a:lstStyle/>
          <a:p>
            <a:r>
              <a:rPr lang="en-US" sz="2000" dirty="0"/>
              <a:t>Losartan/Amlodipine 50/5 mg 1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uống</a:t>
            </a:r>
            <a:endParaRPr lang="en-VN" sz="2000" dirty="0"/>
          </a:p>
          <a:p>
            <a:r>
              <a:rPr lang="en-US" sz="2000" dirty="0"/>
              <a:t>Atorvastatin </a:t>
            </a:r>
            <a:r>
              <a:rPr lang="vi-VN" sz="2000" dirty="0"/>
              <a:t>2</a:t>
            </a:r>
            <a:r>
              <a:rPr lang="en-US" sz="2000" dirty="0"/>
              <a:t>0 mg 1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uống</a:t>
            </a:r>
            <a:r>
              <a:rPr lang="en-US" sz="2000" dirty="0"/>
              <a:t> </a:t>
            </a:r>
            <a:endParaRPr lang="en-VN" sz="2000" dirty="0"/>
          </a:p>
          <a:p>
            <a:r>
              <a:rPr lang="vi-VN" sz="2000" dirty="0"/>
              <a:t>Aspirin 81 mg 1 viên uống</a:t>
            </a:r>
            <a:endParaRPr lang="en-US" sz="2000" dirty="0"/>
          </a:p>
          <a:p>
            <a:r>
              <a:rPr lang="en-US" sz="2000" dirty="0"/>
              <a:t>Metformin 1000 mg 1 </a:t>
            </a:r>
            <a:r>
              <a:rPr lang="en-US" sz="2000" dirty="0" err="1"/>
              <a:t>viên</a:t>
            </a:r>
            <a:r>
              <a:rPr lang="en-US" sz="2000" dirty="0"/>
              <a:t> x 2 </a:t>
            </a:r>
            <a:r>
              <a:rPr lang="en-US" sz="2000" dirty="0" err="1"/>
              <a:t>uống</a:t>
            </a:r>
            <a:endParaRPr lang="en-VN" sz="2000" dirty="0"/>
          </a:p>
          <a:p>
            <a:pPr marL="0" indent="0">
              <a:buNone/>
            </a:pPr>
            <a:endParaRPr lang="en-VN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8A8DB-C43F-41F5-9B44-766872DD58F7}"/>
              </a:ext>
            </a:extLst>
          </p:cNvPr>
          <p:cNvSpPr/>
          <p:nvPr/>
        </p:nvSpPr>
        <p:spPr>
          <a:xfrm>
            <a:off x="1151720" y="5394043"/>
            <a:ext cx="448648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 EM NHẬN XÉT GÌ </a:t>
            </a:r>
          </a:p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 TOA THUỐC NÀY ???</a:t>
            </a:r>
          </a:p>
        </p:txBody>
      </p:sp>
    </p:spTree>
    <p:extLst>
      <p:ext uri="{BB962C8B-B14F-4D97-AF65-F5344CB8AC3E}">
        <p14:creationId xmlns:p14="http://schemas.microsoft.com/office/powerpoint/2010/main" val="1535222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20667-D1F8-4EDE-9727-EE76FEE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231" y="310343"/>
            <a:ext cx="9510227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 VẤN ĐỀ CẦN SOẠN VỀ CA NÀY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C51E54-5D2E-460C-B368-7A4978C01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4248" y="5081433"/>
            <a:ext cx="3480947" cy="1792688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567B244-6434-4FEB-8772-0983F7B00B04}"/>
              </a:ext>
            </a:extLst>
          </p:cNvPr>
          <p:cNvSpPr txBox="1">
            <a:spLocks/>
          </p:cNvSpPr>
          <p:nvPr/>
        </p:nvSpPr>
        <p:spPr>
          <a:xfrm>
            <a:off x="185756" y="2146538"/>
            <a:ext cx="11695467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 ĐOÁN – ĐÁNH GIÁ NGUY CƠ TOÀN DIỆN TRƯỚC ĐIỀU TRỊ</a:t>
            </a:r>
          </a:p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HUYẾT ÁP MỤC TIÊU CHO BN NÀY</a:t>
            </a:r>
          </a:p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 LUẬN CÁC PHƯƠNG PHÁP KHÔNG DÙNG THUỐC CHO BN</a:t>
            </a:r>
          </a:p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THUỐC CHO BN : ĐƠN TRỊ LIỆU HAY PHỐI HỢP THUỐC</a:t>
            </a:r>
          </a:p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XÉT TOA THUỐC GỢI Ý CỦA BN </a:t>
            </a:r>
          </a:p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 CẦN LÀM GÌ THÊM ?</a:t>
            </a:r>
          </a:p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DÕI GÌ Ở BN NÀY ?</a:t>
            </a:r>
          </a:p>
          <a:p>
            <a:endParaRPr lang="en-US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19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BCC3C-A215-4265-885A-90B058A32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5" r="1230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CAE85-8DC6-544F-999E-DDEB1DFD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777" y="659384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VN" sz="3200" dirty="0">
                <a:latin typeface="Arial" panose="020B0604020202020204" pitchFamily="34" charset="0"/>
                <a:cs typeface="Arial" panose="020B0604020202020204" pitchFamily="34" charset="0"/>
              </a:rPr>
              <a:t>ỔNG KẾT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4810-8117-B947-AF25-D3B1DA80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33" y="3331301"/>
            <a:ext cx="7685256" cy="3207258"/>
          </a:xfrm>
        </p:spPr>
        <p:txBody>
          <a:bodyPr anchor="t">
            <a:noAutofit/>
          </a:bodyPr>
          <a:lstStyle/>
          <a:p>
            <a:r>
              <a:rPr lang="en-VN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 thể hoá điều trị</a:t>
            </a:r>
          </a:p>
          <a:p>
            <a:r>
              <a:rPr lang="en-VN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không dùng thuốc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VN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với tất cả BN THA</a:t>
            </a:r>
          </a:p>
          <a:p>
            <a:r>
              <a:rPr lang="en-VN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trị thuốc THA cần lưu ý phân tầng nguy cơ bệnh nhân, bệnh đi kèm để đạt huyết áp mục tiêu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VN" sz="28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81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074" name="Picture 2" descr="Transparency in the Evolution of the Doctor-Patient Relationship - Luma  Health">
            <a:extLst>
              <a:ext uri="{FF2B5EF4-FFF2-40B4-BE49-F238E27FC236}">
                <a16:creationId xmlns:a16="http://schemas.microsoft.com/office/drawing/2014/main" id="{683FB05E-D6CB-4C85-AFA2-E2919B152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2026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4B6CA-B460-B246-9A1E-79A2A53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397669"/>
          </a:xfrm>
        </p:spPr>
        <p:txBody>
          <a:bodyPr anchor="b">
            <a:normAutofit/>
          </a:bodyPr>
          <a:lstStyle/>
          <a:p>
            <a:pPr algn="ctr"/>
            <a:r>
              <a:rPr lang="en-VN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 CHÍNH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38EF-366F-6B42-BE1A-EECED46BD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3" y="3167255"/>
            <a:ext cx="10509504" cy="2905686"/>
          </a:xfrm>
        </p:spPr>
        <p:txBody>
          <a:bodyPr>
            <a:normAutofit/>
          </a:bodyPr>
          <a:lstStyle/>
          <a:p>
            <a:r>
              <a:rPr lang="en-VN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 nhân nam, 58 tuổi</a:t>
            </a:r>
          </a:p>
          <a:p>
            <a:r>
              <a:rPr lang="en-VN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 viên</a:t>
            </a:r>
          </a:p>
          <a:p>
            <a:r>
              <a:rPr lang="en-VN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 chỉ: Quận 5, TPHCM</a:t>
            </a:r>
          </a:p>
          <a:p>
            <a:endParaRPr lang="en-VN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VN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 khám: Đau đầu</a:t>
            </a:r>
          </a:p>
        </p:txBody>
      </p:sp>
    </p:spTree>
    <p:extLst>
      <p:ext uri="{BB962C8B-B14F-4D97-AF65-F5344CB8AC3E}">
        <p14:creationId xmlns:p14="http://schemas.microsoft.com/office/powerpoint/2010/main" val="184385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C1579-DDF9-2C4E-A09D-1B87D7AF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889" y="582217"/>
            <a:ext cx="5707923" cy="1268958"/>
          </a:xfrm>
        </p:spPr>
        <p:txBody>
          <a:bodyPr anchor="b">
            <a:normAutofit/>
          </a:bodyPr>
          <a:lstStyle/>
          <a:p>
            <a:pPr algn="ctr"/>
            <a:r>
              <a:rPr lang="en-VN" sz="3200" dirty="0">
                <a:latin typeface="Helvetica" pitchFamily="2" charset="0"/>
              </a:rPr>
              <a:t>CÂU HỎI ÔN KIẾN THỨC </a:t>
            </a:r>
            <a:br>
              <a:rPr lang="en-US" sz="3200" dirty="0">
                <a:latin typeface="Helvetica" pitchFamily="2" charset="0"/>
              </a:rPr>
            </a:br>
            <a:r>
              <a:rPr lang="en-VN" sz="3200" dirty="0">
                <a:latin typeface="Helvetica" pitchFamily="2" charset="0"/>
              </a:rPr>
              <a:t>Y3</a:t>
            </a:r>
            <a:r>
              <a:rPr lang="en-US" sz="3200" dirty="0">
                <a:latin typeface="Helvetica" pitchFamily="2" charset="0"/>
              </a:rPr>
              <a:t> – Y4</a:t>
            </a:r>
            <a:endParaRPr lang="en-VN" sz="32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7161A-1967-4CA4-AF04-F5032949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0" r="15626" b="-2"/>
          <a:stretch/>
        </p:blipFill>
        <p:spPr>
          <a:xfrm>
            <a:off x="281030" y="1456515"/>
            <a:ext cx="4436794" cy="4529628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FF69-980B-B04B-9E89-5C782CC3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5598" y="2515000"/>
            <a:ext cx="5990497" cy="3717317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VN" dirty="0">
                <a:latin typeface="Arial" panose="020B0604020202020204" pitchFamily="34" charset="0"/>
                <a:cs typeface="Arial" panose="020B0604020202020204" pitchFamily="34" charset="0"/>
              </a:rPr>
              <a:t>ên bệnh 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VN" dirty="0">
                <a:latin typeface="Arial" panose="020B0604020202020204" pitchFamily="34" charset="0"/>
                <a:cs typeface="Arial" panose="020B0604020202020204" pitchFamily="34" charset="0"/>
              </a:rPr>
              <a:t>, Anh/Chị sẽ hỏi thêm câu hỏi gì trong bệnh sử và tiền sử? Vì sao?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VN" dirty="0">
                <a:latin typeface="Arial" panose="020B0604020202020204" pitchFamily="34" charset="0"/>
                <a:cs typeface="Arial" panose="020B0604020202020204" pitchFamily="34" charset="0"/>
              </a:rPr>
              <a:t>Khám bệnh nhân cần lưu ý những dấu hiệu gì?</a:t>
            </a:r>
          </a:p>
        </p:txBody>
      </p:sp>
    </p:spTree>
    <p:extLst>
      <p:ext uri="{BB962C8B-B14F-4D97-AF65-F5344CB8AC3E}">
        <p14:creationId xmlns:p14="http://schemas.microsoft.com/office/powerpoint/2010/main" val="35739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B281A-9E02-4594-8F39-7C0D3AA2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6B196-2B1A-1540-8A23-CB637DAFC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371047"/>
          </a:xfrm>
        </p:spPr>
        <p:txBody>
          <a:bodyPr anchor="b">
            <a:normAutofit/>
          </a:bodyPr>
          <a:lstStyle/>
          <a:p>
            <a:r>
              <a:rPr lang="en-VN" sz="6000" dirty="0">
                <a:solidFill>
                  <a:srgbClr val="FFFFFF"/>
                </a:solidFill>
                <a:latin typeface="Helvetica" pitchFamily="2" charset="0"/>
              </a:rPr>
              <a:t>BỆNH SỬ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1D58-8401-2A47-B869-F1E8CE86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55" y="2988132"/>
            <a:ext cx="11781905" cy="2905686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gáy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vi-V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ê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vi-V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ờ, không có tư thế làm tăng hay giảm đau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vi-V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nhân tự uống paracetamol nhưng không cải thiện. </a:t>
            </a:r>
          </a:p>
          <a:p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mờ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nôn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nôn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mỏi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</a:t>
            </a:r>
            <a:r>
              <a:rPr lang="vi-V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không đau ngực, không khó thở, không ngất, không sụt cân. </a:t>
            </a:r>
            <a:endParaRPr lang="en-VN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VN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57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6CF43-9D69-4E20-8849-A844B69E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16577-AD62-EB4D-A4BC-5479AEF9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VN" sz="6000">
                <a:solidFill>
                  <a:srgbClr val="FFFFFF"/>
                </a:solidFill>
                <a:latin typeface="Helvetica" pitchFamily="2" charset="0"/>
              </a:rPr>
              <a:t>TIỀN SỬ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B25A-3732-6242-90CF-64FFBD0B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Tăng huyết áp 5 năm</a:t>
            </a:r>
            <a:r>
              <a:rPr lang="vi-VN" sz="1700">
                <a:solidFill>
                  <a:srgbClr val="FFFFFF"/>
                </a:solidFill>
                <a:latin typeface="Helvetica" pitchFamily="2" charset="0"/>
              </a:rPr>
              <a:t>, phát hiện tình cờ. Huyết áp cao nhất 160/100 mmHg. Huyết áp dễ chịu 130/80 mmHg.</a:t>
            </a:r>
          </a:p>
          <a:p>
            <a:pPr lvl="0">
              <a:lnSpc>
                <a:spcPct val="100000"/>
              </a:lnSpc>
            </a:pPr>
            <a:r>
              <a:rPr lang="vi-VN" sz="1700">
                <a:solidFill>
                  <a:srgbClr val="FFFFFF"/>
                </a:solidFill>
                <a:latin typeface="Helvetica" pitchFamily="2" charset="0"/>
              </a:rPr>
              <a:t> </a:t>
            </a: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BN có điều trị với thuốc không rõ loại, tái khám không đều, đã ngưng điều trị 6 tháng nay.</a:t>
            </a:r>
            <a:endParaRPr lang="en-VN" sz="1700">
              <a:solidFill>
                <a:srgbClr val="FFFFFF"/>
              </a:solidFill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3 tháng nay, bệnh nhân thỉnh thoảng đau ngực trái lan vai khi gắng sức, cảm giác đè nặng, mỗi cơn kéo dài 5 phút, giảm đau khi nghỉ ngơi. </a:t>
            </a:r>
            <a:endParaRPr lang="en-VN" sz="1700">
              <a:solidFill>
                <a:srgbClr val="FFFFFF"/>
              </a:solidFill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Không ghi nhận tiền căn đái</a:t>
            </a:r>
            <a:r>
              <a:rPr lang="vi-VN" sz="1700">
                <a:solidFill>
                  <a:srgbClr val="FFFFFF"/>
                </a:solidFill>
                <a:latin typeface="Helvetica" pitchFamily="2" charset="0"/>
              </a:rPr>
              <a:t> tháo</a:t>
            </a: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 đường, hen, COPD.</a:t>
            </a:r>
            <a:endParaRPr lang="en-VN" sz="1700">
              <a:solidFill>
                <a:srgbClr val="FFFFFF"/>
              </a:solidFill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BN</a:t>
            </a:r>
            <a:r>
              <a:rPr lang="vi-VN" sz="1700">
                <a:solidFill>
                  <a:srgbClr val="FFFFFF"/>
                </a:solidFill>
                <a:latin typeface="Helvetica" pitchFamily="2" charset="0"/>
              </a:rPr>
              <a:t> có thói quen ăn mặn</a:t>
            </a: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.</a:t>
            </a:r>
          </a:p>
          <a:p>
            <a:pPr lvl="0">
              <a:lnSpc>
                <a:spcPct val="100000"/>
              </a:lnSpc>
            </a:pPr>
            <a:r>
              <a:rPr lang="en-US" sz="1700">
                <a:solidFill>
                  <a:srgbClr val="FFFFFF"/>
                </a:solidFill>
                <a:latin typeface="Helvetica" pitchFamily="2" charset="0"/>
              </a:rPr>
              <a:t>Cha bị tăng huyết áp năm 50 tuổi, tai biến mạch máu não và mất năm 55 tuổi.</a:t>
            </a:r>
            <a:endParaRPr lang="en-VN" sz="170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27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C1579-DDF9-2C4E-A09D-1B87D7AF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889" y="582217"/>
            <a:ext cx="5707923" cy="1268958"/>
          </a:xfrm>
        </p:spPr>
        <p:txBody>
          <a:bodyPr anchor="b">
            <a:normAutofit/>
          </a:bodyPr>
          <a:lstStyle/>
          <a:p>
            <a:pPr algn="ctr"/>
            <a:r>
              <a:rPr lang="en-VN" sz="3200" dirty="0">
                <a:latin typeface="Helvetica" pitchFamily="2" charset="0"/>
              </a:rPr>
              <a:t>CÂU HỎI ÔN KIẾN THỨC </a:t>
            </a:r>
            <a:br>
              <a:rPr lang="en-US" sz="3200" dirty="0">
                <a:latin typeface="Helvetica" pitchFamily="2" charset="0"/>
              </a:rPr>
            </a:br>
            <a:r>
              <a:rPr lang="en-VN" sz="3200" dirty="0">
                <a:latin typeface="Helvetica" pitchFamily="2" charset="0"/>
              </a:rPr>
              <a:t>Y3</a:t>
            </a:r>
            <a:r>
              <a:rPr lang="en-US" sz="3200" dirty="0">
                <a:latin typeface="Helvetica" pitchFamily="2" charset="0"/>
              </a:rPr>
              <a:t> – Y4</a:t>
            </a:r>
            <a:endParaRPr lang="en-VN" sz="32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7161A-1967-4CA4-AF04-F5032949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0" r="15626" b="-2"/>
          <a:stretch/>
        </p:blipFill>
        <p:spPr>
          <a:xfrm>
            <a:off x="295678" y="736854"/>
            <a:ext cx="4436794" cy="4529628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FF69-980B-B04B-9E89-5C782CC3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60" y="2433392"/>
            <a:ext cx="6211057" cy="279651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16115-B745-4824-A811-DC985ECFCB4D}"/>
              </a:ext>
            </a:extLst>
          </p:cNvPr>
          <p:cNvSpPr/>
          <p:nvPr/>
        </p:nvSpPr>
        <p:spPr>
          <a:xfrm>
            <a:off x="2299511" y="5712931"/>
            <a:ext cx="9118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KHẢO SÁT THÊM CÁC YTNC NÀO ? </a:t>
            </a:r>
          </a:p>
        </p:txBody>
      </p:sp>
    </p:spTree>
    <p:extLst>
      <p:ext uri="{BB962C8B-B14F-4D97-AF65-F5344CB8AC3E}">
        <p14:creationId xmlns:p14="http://schemas.microsoft.com/office/powerpoint/2010/main" val="8724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D6762-15CA-4233-8161-2B5E6650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4" r="2798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9EE8-753B-3F46-8D2C-A17919AD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268" y="522097"/>
            <a:ext cx="3438144" cy="1124712"/>
          </a:xfrm>
        </p:spPr>
        <p:txBody>
          <a:bodyPr anchor="b">
            <a:normAutofit/>
          </a:bodyPr>
          <a:lstStyle/>
          <a:p>
            <a:r>
              <a:rPr lang="en-VN" sz="3600" dirty="0"/>
              <a:t>KHÁM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07EB-026F-0C41-8A24-D8A0B02F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" y="2496837"/>
            <a:ext cx="8134204" cy="3839066"/>
          </a:xfrm>
        </p:spPr>
        <p:txBody>
          <a:bodyPr anchor="t">
            <a:normAutofit fontScale="70000" lnSpcReduction="20000"/>
          </a:bodyPr>
          <a:lstStyle/>
          <a:p>
            <a:pPr lvl="1">
              <a:lnSpc>
                <a:spcPct val="170000"/>
              </a:lnSpc>
            </a:pP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Tỉnh tiếp xúc tốt.</a:t>
            </a:r>
            <a:endParaRPr lang="en-VN" sz="1800" dirty="0">
              <a:solidFill>
                <a:srgbClr val="FFC000"/>
              </a:solidFill>
              <a:latin typeface="Helvetica" pitchFamily="2" charset="0"/>
            </a:endParaRPr>
          </a:p>
          <a:p>
            <a:pPr lvl="1">
              <a:lnSpc>
                <a:spcPct val="170000"/>
              </a:lnSpc>
            </a:pP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Mạch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9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0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lần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/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phút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, HA 16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5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/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9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0 mmHg, NT 18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lần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/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phút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nhiệt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độ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37</a:t>
            </a:r>
            <a:r>
              <a:rPr lang="en-US" sz="1800" baseline="30000" dirty="0">
                <a:solidFill>
                  <a:srgbClr val="FFC000"/>
                </a:solidFill>
                <a:latin typeface="Helvetica" pitchFamily="2" charset="0"/>
              </a:rPr>
              <a:t>o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C</a:t>
            </a:r>
            <a:endParaRPr lang="en-VN" sz="1800" dirty="0">
              <a:solidFill>
                <a:srgbClr val="FFC000"/>
              </a:solidFill>
              <a:latin typeface="Helvetica" pitchFamily="2" charset="0"/>
            </a:endParaRPr>
          </a:p>
          <a:p>
            <a:pPr lvl="1">
              <a:lnSpc>
                <a:spcPct val="170000"/>
              </a:lnSpc>
            </a:pP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Chiều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cao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162 cm,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cân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nặng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8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8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kg. 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Chi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ấm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mạch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rõ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, da niêm hồng, không phù. Xanthelasma (+)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trên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khóe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mắt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2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bên</a:t>
            </a:r>
            <a:endParaRPr lang="vi-VN" sz="1800" dirty="0">
              <a:solidFill>
                <a:srgbClr val="FFC000"/>
              </a:solidFill>
              <a:latin typeface="Helvetica" pitchFamily="2" charset="0"/>
            </a:endParaRPr>
          </a:p>
          <a:p>
            <a:pPr lvl="1">
              <a:lnSpc>
                <a:spcPct val="170000"/>
              </a:lnSpc>
            </a:pP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Tĩnh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mạch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cổ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không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nổi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ở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tư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thế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45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độ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.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Không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âm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thổi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động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mạch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cảnh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</a:p>
          <a:p>
            <a:pPr lvl="1">
              <a:lnSpc>
                <a:spcPct val="170000"/>
              </a:lnSpc>
            </a:pP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Mỏm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tim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ở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khoảng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gian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sườn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V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,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đường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trung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 đòn, nảy mạnh kéo dài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T1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, 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T2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 đều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rõ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9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0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lần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/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phút</a:t>
            </a:r>
            <a:r>
              <a:rPr lang="vi-VN" sz="1800" dirty="0">
                <a:solidFill>
                  <a:srgbClr val="FFC000"/>
                </a:solidFill>
                <a:latin typeface="Helvetica" pitchFamily="2" charset="0"/>
              </a:rPr>
              <a:t>.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Không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ghi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nhận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âm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thổi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bệnh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Helvetica" pitchFamily="2" charset="0"/>
              </a:rPr>
              <a:t>lý</a:t>
            </a:r>
            <a:r>
              <a:rPr lang="en-US" sz="1800" dirty="0">
                <a:solidFill>
                  <a:srgbClr val="FFC000"/>
                </a:solidFill>
                <a:latin typeface="Helvetica" pitchFamily="2" charset="0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VN" sz="1800" dirty="0">
                <a:solidFill>
                  <a:srgbClr val="FFC000"/>
                </a:solidFill>
                <a:latin typeface="Helvetica" pitchFamily="2" charset="0"/>
              </a:rPr>
              <a:t>Rì rào phế nang đều 2 phế trường</a:t>
            </a:r>
          </a:p>
          <a:p>
            <a:pPr lvl="1">
              <a:lnSpc>
                <a:spcPct val="170000"/>
              </a:lnSpc>
            </a:pPr>
            <a:r>
              <a:rPr lang="en-VN" sz="1800" dirty="0">
                <a:solidFill>
                  <a:srgbClr val="FFC000"/>
                </a:solidFill>
                <a:latin typeface="Helvetica" pitchFamily="2" charset="0"/>
              </a:rPr>
              <a:t>Bụng mềm. Chiều cao gan 11 cm đường trung đòn phải</a:t>
            </a:r>
          </a:p>
          <a:p>
            <a:pPr lvl="1">
              <a:lnSpc>
                <a:spcPct val="170000"/>
              </a:lnSpc>
            </a:pPr>
            <a:r>
              <a:rPr lang="en-VN" sz="1800" dirty="0">
                <a:solidFill>
                  <a:srgbClr val="FFC000"/>
                </a:solidFill>
                <a:latin typeface="Helvetica" pitchFamily="2" charset="0"/>
              </a:rPr>
              <a:t>Không dấu thần kinh định vị.</a:t>
            </a:r>
          </a:p>
          <a:p>
            <a:pPr lvl="1">
              <a:lnSpc>
                <a:spcPct val="170000"/>
              </a:lnSpc>
            </a:pPr>
            <a:endParaRPr lang="en-VN" sz="900" dirty="0">
              <a:latin typeface="Helvetica" pitchFamily="2" charset="0"/>
            </a:endParaRPr>
          </a:p>
          <a:p>
            <a:pPr>
              <a:lnSpc>
                <a:spcPct val="170000"/>
              </a:lnSpc>
            </a:pPr>
            <a:endParaRPr lang="en-VN" sz="900" dirty="0">
              <a:latin typeface="Helvetica" pitchFamily="2" charset="0"/>
            </a:endParaRPr>
          </a:p>
          <a:p>
            <a:pPr>
              <a:lnSpc>
                <a:spcPct val="170000"/>
              </a:lnSpc>
            </a:pPr>
            <a:endParaRPr lang="en-VN" sz="9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77E09-37AD-4390-A074-269E1968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"/>
          <a:stretch/>
        </p:blipFill>
        <p:spPr>
          <a:xfrm>
            <a:off x="6515674" y="1454685"/>
            <a:ext cx="5495257" cy="4346996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C6E48-B28A-5B44-957B-E5E0C16E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53" y="1199198"/>
            <a:ext cx="4561124" cy="707482"/>
          </a:xfrm>
        </p:spPr>
        <p:txBody>
          <a:bodyPr anchor="b">
            <a:normAutofit/>
          </a:bodyPr>
          <a:lstStyle/>
          <a:p>
            <a:r>
              <a:rPr lang="en-VN" sz="2800" dirty="0">
                <a:latin typeface="Helvetica" pitchFamily="2" charset="0"/>
              </a:rPr>
              <a:t>CÂU HỎI ÔN TẬP Y3-Y4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254-0027-9749-BA8D-025B2BE6A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66" y="2528285"/>
            <a:ext cx="5974566" cy="4094759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</a:p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Chẩn đoán sơ bộ, chẩn đoán phân biệt</a:t>
            </a:r>
          </a:p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Đề nghị cận lâm sàng </a:t>
            </a:r>
          </a:p>
          <a:p>
            <a:pPr>
              <a:lnSpc>
                <a:spcPct val="150000"/>
              </a:lnSpc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Bệnh nhân có chỉ định tầm soát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nguyên nhân THA không?</a:t>
            </a:r>
          </a:p>
        </p:txBody>
      </p:sp>
    </p:spTree>
    <p:extLst>
      <p:ext uri="{BB962C8B-B14F-4D97-AF65-F5344CB8AC3E}">
        <p14:creationId xmlns:p14="http://schemas.microsoft.com/office/powerpoint/2010/main" val="404916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D3522"/>
      </a:dk2>
      <a:lt2>
        <a:srgbClr val="E8E2E6"/>
      </a:lt2>
      <a:accent1>
        <a:srgbClr val="37B765"/>
      </a:accent1>
      <a:accent2>
        <a:srgbClr val="34BA2C"/>
      </a:accent2>
      <a:accent3>
        <a:srgbClr val="71B235"/>
      </a:accent3>
      <a:accent4>
        <a:srgbClr val="9CAA28"/>
      </a:accent4>
      <a:accent5>
        <a:srgbClr val="C79B3C"/>
      </a:accent5>
      <a:accent6>
        <a:srgbClr val="BF552D"/>
      </a:accent6>
      <a:hlink>
        <a:srgbClr val="908230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1634</Words>
  <Application>Microsoft Macintosh PowerPoint</Application>
  <PresentationFormat>Widescreen</PresentationFormat>
  <Paragraphs>249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Calibri</vt:lpstr>
      <vt:lpstr>Helvetica</vt:lpstr>
      <vt:lpstr>Neue Haas Grotesk Text Pro</vt:lpstr>
      <vt:lpstr>Times New Roman</vt:lpstr>
      <vt:lpstr>AccentBoxVTI</vt:lpstr>
      <vt:lpstr>Ca Lâm Sàng ĐIỀU TRỊ TĂNG HUYẾT ÁP  Đối tượng : Y 6 </vt:lpstr>
      <vt:lpstr>MỤC TIÊU</vt:lpstr>
      <vt:lpstr>HÀNH CHÍNH</vt:lpstr>
      <vt:lpstr>CÂU HỎI ÔN KIẾN THỨC  Y3 – Y4</vt:lpstr>
      <vt:lpstr>BỆNH SỬ</vt:lpstr>
      <vt:lpstr>TIỀN SỬ</vt:lpstr>
      <vt:lpstr>CÂU HỎI ÔN KIẾN THỨC  Y3 – Y4</vt:lpstr>
      <vt:lpstr>KHÁM</vt:lpstr>
      <vt:lpstr>CÂU HỎI ÔN TẬP Y3-Y4</vt:lpstr>
      <vt:lpstr>CÁC VẤN ĐỀ LÂM SÀNG CẦN GIẢI QUYẾT Ở BỆNH NHÂN NÀY </vt:lpstr>
      <vt:lpstr>CÂU HỎI ÔN TẬP Y3-Y4</vt:lpstr>
      <vt:lpstr>CẬN LÂM SÀNG CỦA BỆNH NHÂN </vt:lpstr>
      <vt:lpstr>PowerPoint Presentation</vt:lpstr>
      <vt:lpstr>Điện tâm đồ </vt:lpstr>
      <vt:lpstr>Siêu âm tim </vt:lpstr>
      <vt:lpstr>Đánh giá toàn diện người bệnh  trước điều trị </vt:lpstr>
      <vt:lpstr>PowerPoint Presentation</vt:lpstr>
      <vt:lpstr>PHÂN TẦNG NGUY CƠ Ở BN TĂNG HUYẾT ÁP</vt:lpstr>
      <vt:lpstr>PowerPoint Presentation</vt:lpstr>
      <vt:lpstr>PowerPoint Presentation</vt:lpstr>
      <vt:lpstr>ĐIỀU TRỊ KHÔNG DÙNG THUỐC</vt:lpstr>
      <vt:lpstr>ĐIỀU TRỊ TĂNG HUYẾT ÁP BẰNG THUỐC </vt:lpstr>
      <vt:lpstr>PowerPoint Presentation</vt:lpstr>
      <vt:lpstr>CHIẾN LƯỢC PHỐI HỢP ĐIỀU TRỊ THA BẰNG THUỐC VNHA 2018</vt:lpstr>
      <vt:lpstr>TOA THUỐC ĐIỀU TRỊ  CỦA BN NÀY</vt:lpstr>
      <vt:lpstr>NHỮNG VẤN ĐỀ CẦN SOẠN VỀ CA NÀY </vt:lpstr>
      <vt:lpstr>TỔNG KẾT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 LÂM SÀNG TĂNG HUYẾT ÁP</dc:title>
  <dc:creator>Nguyễn Ngọc Thanh Vân</dc:creator>
  <cp:lastModifiedBy>dr.si.nguyen@gmail.com</cp:lastModifiedBy>
  <cp:revision>14</cp:revision>
  <dcterms:created xsi:type="dcterms:W3CDTF">2021-07-24T03:58:34Z</dcterms:created>
  <dcterms:modified xsi:type="dcterms:W3CDTF">2021-08-11T11:58:31Z</dcterms:modified>
</cp:coreProperties>
</file>